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9" r:id="rId1"/>
  </p:sldMasterIdLst>
  <p:handoutMasterIdLst>
    <p:handoutMasterId r:id="rId1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>
      <p:cViewPr varScale="1">
        <p:scale>
          <a:sx n="68" d="100"/>
          <a:sy n="68" d="100"/>
        </p:scale>
        <p:origin x="-624" y="4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4400BF-EB49-4910-824D-0518D96D466B}" type="datetimeFigureOut">
              <a:rPr lang="cs-CZ" smtClean="0"/>
              <a:t>23.4.2015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D199DA-AA65-407B-A3FB-D798BF3C87BA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CD480-A8C0-4D46-86F4-922718C38E0A}" type="datetimeFigureOut">
              <a:rPr lang="cs-CZ"/>
              <a:pPr>
                <a:defRPr/>
              </a:pPr>
              <a:t>23.4.2015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58FDE2-9A99-41DE-BBF1-E4178ADA3E6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5F4EFB-1C98-4F9E-999A-62D1AD948A23}" type="datetimeFigureOut">
              <a:rPr lang="cs-CZ"/>
              <a:pPr>
                <a:defRPr/>
              </a:pPr>
              <a:t>23.4.2015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398C4-4E8F-48EE-95CF-F5B0B46E45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5B42A3-239A-4D61-9C5D-35A76E5D2A2C}" type="datetimeFigureOut">
              <a:rPr lang="cs-CZ"/>
              <a:pPr>
                <a:defRPr/>
              </a:pPr>
              <a:t>23.4.2015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34E3C-DB83-4027-BDBD-D6E0AAAC04F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C0A03E-81C5-4F59-A74B-5F29C4E0D3DC}" type="datetimeFigureOut">
              <a:rPr lang="cs-CZ"/>
              <a:pPr>
                <a:defRPr/>
              </a:pPr>
              <a:t>23.4.2015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15D5E-3797-46D3-8384-1C997BEF702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C711C-BD0F-42B0-9354-AB3A20FA4556}" type="datetimeFigureOut">
              <a:rPr lang="cs-CZ"/>
              <a:pPr>
                <a:defRPr/>
              </a:pPr>
              <a:t>23.4.2015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5D25AC-C3F9-4962-86CA-8967DF0F3ED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88A7D7-88FD-411A-9D0F-DB01F9CA2F22}" type="datetimeFigureOut">
              <a:rPr lang="cs-CZ"/>
              <a:pPr>
                <a:defRPr/>
              </a:pPr>
              <a:t>23.4.2015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83773C-49E7-4B38-85C7-8A23A34FDD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31D6F-C335-4EF5-9E02-A0B11A27231F}" type="datetimeFigureOut">
              <a:rPr lang="cs-CZ"/>
              <a:pPr>
                <a:defRPr/>
              </a:pPr>
              <a:t>23.4.2015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4F5AE-C109-44C0-8874-2CED2C57D5A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2A14C-6B49-4F1F-AADC-8F49DF688CAC}" type="datetimeFigureOut">
              <a:rPr lang="cs-CZ"/>
              <a:pPr>
                <a:defRPr/>
              </a:pPr>
              <a:t>23.4.2015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CD43A-2B08-412F-B8DF-D22B261B67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B860CD-B223-4701-8C85-7905430D5E53}" type="datetimeFigureOut">
              <a:rPr lang="cs-CZ"/>
              <a:pPr>
                <a:defRPr/>
              </a:pPr>
              <a:t>23.4.2015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EC6F11-9D55-4926-A2C3-64DE9417308B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C890D-64B1-4D88-8C81-75E1DC1E346C}" type="datetimeFigureOut">
              <a:rPr lang="cs-CZ"/>
              <a:pPr>
                <a:defRPr/>
              </a:pPr>
              <a:t>23.4.2015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82A29-097E-4CCB-8CFD-03421E3AD10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FBDAD-9F5C-4165-A1C6-1FD04470F5F8}" type="datetimeFigureOut">
              <a:rPr lang="cs-CZ"/>
              <a:pPr>
                <a:defRPr/>
              </a:pPr>
              <a:t>23.4.2015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36D91A-F73D-4FB8-A2DF-410E707B681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24D178-9077-4CC0-AEF0-7225EBCE3A3F}" type="datetimeFigureOut">
              <a:rPr lang="cs-CZ"/>
              <a:pPr>
                <a:defRPr/>
              </a:pPr>
              <a:t>23.4.2015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CC79AD7-4A2C-4EB4-ABBC-FAB1977D548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www.e-hubnuti.cz/grafika/potravinova-pyram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4500" y="1357313"/>
            <a:ext cx="5691188" cy="528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14375" y="714375"/>
            <a:ext cx="7772400" cy="15240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6000" dirty="0" smtClean="0">
                <a:solidFill>
                  <a:schemeClr val="accent1">
                    <a:lumMod val="75000"/>
                  </a:schemeClr>
                </a:solidFill>
                <a:latin typeface="Engravers MT" pitchFamily="18" charset="0"/>
              </a:rPr>
              <a:t>SPOTŘEBNÍ KOŠ</a:t>
            </a:r>
            <a:endParaRPr lang="cs-CZ" sz="6000" dirty="0">
              <a:solidFill>
                <a:schemeClr val="accent1">
                  <a:lumMod val="75000"/>
                </a:schemeClr>
              </a:solidFill>
              <a:latin typeface="Engravers M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Obrázek 3" descr="tk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0"/>
            <a:ext cx="8715375" cy="523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6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.Tuky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Garamond" pitchFamily="18" charset="0"/>
              </a:rPr>
              <a:t>V naší populaci je příjem tuku nadměrný, což sebou nese závažná rizika. Neznamená to, že bychom ale měli tuky z jídelníčku zcela vyloučit. Jsou pro organismus nezbytné, neboť jsou zdrojem některých důležitých a zdraví prospěšných látek, navíc umožňují vstřebávání například vitamínů.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Garamond" pitchFamily="18" charset="0"/>
              </a:rPr>
              <a:t>Tuky rozdělujeme na živočišné a rostlinné. Živočišné tuky jsou zdrojem vitamínů rozpustných v tucích, vhodné k přímé spotřebě, nevýhodou je obsah cholesterolu.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Garamond" pitchFamily="18" charset="0"/>
              </a:rPr>
              <a:t>Rostlinné tuky jsou zdrojem mastných kyselin, vhodné zejména pro tepelnou úpravu vzhledem k tekuté konzistenci. Neobsahují cholesterol.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Garamond" pitchFamily="18" charset="0"/>
              </a:rPr>
              <a:t>Na mazání pečiva pro děti je nejvhodnější máslo.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Garamond" pitchFamily="18" charset="0"/>
              </a:rPr>
              <a:t>Na vaření jsou vhodné oleje – řepkový, sojový a slunečnicový.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Garamond" pitchFamily="18" charset="0"/>
              </a:rPr>
              <a:t>Na přípravu pomazánek používáme margariny např. </a:t>
            </a:r>
            <a:r>
              <a:rPr lang="cs-CZ" dirty="0" err="1" smtClean="0">
                <a:latin typeface="Garamond" pitchFamily="18" charset="0"/>
              </a:rPr>
              <a:t>Ramu</a:t>
            </a:r>
            <a:r>
              <a:rPr lang="cs-CZ" dirty="0" smtClean="0">
                <a:latin typeface="Garamond" pitchFamily="18" charset="0"/>
              </a:rPr>
              <a:t> nebo Perlu.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r>
              <a:rPr lang="cs-CZ" dirty="0" smtClean="0">
                <a:latin typeface="Garamond" pitchFamily="18" charset="0"/>
              </a:rPr>
              <a:t>Obezita je celosvětovým problémem, proto i my se snažíme v mateřské škole snižovat množství tuku, omezovat smažená jídla a tučné sýry, tvarohy, jogurty nahrazovat přírodními nebo méně tučnými.</a:t>
            </a:r>
          </a:p>
          <a:p>
            <a:pPr marL="274320" indent="-274320" eaLnBrk="1" fontAlgn="auto" hangingPunct="1">
              <a:spcAft>
                <a:spcPts val="0"/>
              </a:spcAft>
              <a:buFont typeface="Wingdings 2"/>
              <a:buChar char=""/>
              <a:defRPr/>
            </a:pP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Obrázek 3" descr="cukry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0"/>
            <a:ext cx="8715375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7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.Cukry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>
                <a:latin typeface="Garamond" pitchFamily="18" charset="0"/>
              </a:rPr>
              <a:t>Cukr je další složkou, na kterou se v jídelníčku předškolních dětí snažíme zaměřit a sledujeme jeho spotřebu ve spotřebním koši. Omezujeme slazené nápoje, které nahrazujeme ovocnými a bylinnými čaji. Nepoužíváme žádné nápoje, zejména instantní obsahující umělá sladidla, která nejsou pro dětské strávníky příliš vhodná. Abychom se vyhnuli problematice skrytých cukrů obsažených hlavně u kupovaných pekárenských i jiných sladkých výrobků, pečeme dětem moučníky přímo v mateřské škole. U kupovaných výrobků se cukr neobjeví ve spotřebním koši, ale děti ho přesto dostanou.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>
                <a:latin typeface="Garamond" pitchFamily="18" charset="0"/>
              </a:rPr>
              <a:t>Rodiče by se i doma měli snažit dětem nahrazovat sladkosti ovocem a zeleninou a jako nápoj nabízet co nejčastěji čistou vodu.</a:t>
            </a:r>
          </a:p>
          <a:p>
            <a:pPr eaLnBrk="1" hangingPunct="1">
              <a:lnSpc>
                <a:spcPct val="80000"/>
              </a:lnSpc>
            </a:pPr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Obrázek 3" descr="bram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0"/>
            <a:ext cx="8715375" cy="5224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8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.Brambory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smtClean="0">
                <a:latin typeface="Garamond" pitchFamily="18" charset="0"/>
              </a:rPr>
              <a:t>Brambory jsou cenným zdrojem vitamínu C, dále obsahují vitamín H, K, B1, B2, B6 a PP. Z minerálů jsou to především draslík a fosfor, v menším množství hořčík, vápník, železo, mangan, jód, fluor a síra.</a:t>
            </a:r>
          </a:p>
          <a:p>
            <a:pPr eaLnBrk="1" hangingPunct="1"/>
            <a:r>
              <a:rPr lang="cs-CZ" sz="2400" smtClean="0">
                <a:latin typeface="Garamond" pitchFamily="18" charset="0"/>
              </a:rPr>
              <a:t>Ve výživě brambory plní dále funkci objemovou, to znamená, že zatěžují dostatečně trávicí soustavu a sytící, což znamená, že poskytují dostatek energie ve formě sacharidů.</a:t>
            </a:r>
          </a:p>
          <a:p>
            <a:pPr eaLnBrk="1" hangingPunct="1"/>
            <a:r>
              <a:rPr lang="cs-CZ" sz="2400" smtClean="0">
                <a:latin typeface="Garamond" pitchFamily="18" charset="0"/>
              </a:rPr>
              <a:t>Pro dosažení optimální spotřeby brambor ve spotřebním koši</a:t>
            </a:r>
            <a:r>
              <a:rPr lang="cs-CZ" sz="2400" smtClean="0">
                <a:latin typeface="Arial" charset="0"/>
              </a:rPr>
              <a:t> </a:t>
            </a:r>
            <a:r>
              <a:rPr lang="cs-CZ" sz="2400" smtClean="0">
                <a:latin typeface="Garamond" pitchFamily="18" charset="0"/>
              </a:rPr>
              <a:t>se zařazují do jídelníčku 2- 3 x týdně (včetně bramborové kaše).</a:t>
            </a:r>
          </a:p>
          <a:p>
            <a:pPr eaLnBrk="1" hangingPunct="1">
              <a:buFont typeface="Wingdings 2" pitchFamily="18" charset="2"/>
              <a:buNone/>
            </a:pPr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Obrázek 3" descr="luš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0"/>
            <a:ext cx="8715375" cy="525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.Luštěniny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301625" y="1524000"/>
            <a:ext cx="8534400" cy="45989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>
                <a:latin typeface="Garamond" pitchFamily="18" charset="0"/>
              </a:rPr>
              <a:t>Luštěniny se svým složením více podobají obilninám než čerstvé zelenině. Obsahují poměrně velké množství bílkovin, které v kombinaci s obilovinami (nejlépe celozrnnými) tvoří kvalitní bílkovinu srovnatelnou s bílkovinou živočišnou ( luštěnina a chléb).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>
                <a:latin typeface="Garamond" pitchFamily="18" charset="0"/>
              </a:rPr>
              <a:t>Obsah tuku je nízký a není doprovázen cholesterolem jako v živočišných potravinách. Jsou bohatým zdrojem vlákniny, obsahují významné množství minerálních látek a některých vitamínů (vitamíny skupiny B).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>
                <a:latin typeface="Garamond" pitchFamily="18" charset="0"/>
              </a:rPr>
              <a:t>Luštěniny se musí zařazovat do jídelníčku dětí pravidelně (2-3 x jako hlavní jídlo v měsíci), aby se zajistilo plnění spotřebního koše a také proto, aby si na ně děti zvykaly.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>
                <a:latin typeface="Garamond" pitchFamily="18" charset="0"/>
              </a:rPr>
              <a:t>Luštěniny doplňujeme i polévkami a pomazánkami. Mnohem lepší je kombinovat luštěniny se zeleninou a chlebem, než tradiční kombinace s uzeninou a vejcem.</a:t>
            </a:r>
          </a:p>
          <a:p>
            <a:pPr eaLnBrk="1" hangingPunct="1">
              <a:lnSpc>
                <a:spcPct val="80000"/>
              </a:lnSpc>
            </a:pPr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10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.Zdravá strava</a:t>
            </a:r>
          </a:p>
        </p:txBody>
      </p:sp>
      <p:sp>
        <p:nvSpPr>
          <p:cNvPr id="26626" name="Rectangle 3"/>
          <p:cNvSpPr>
            <a:spLocks noGrp="1"/>
          </p:cNvSpPr>
          <p:nvPr>
            <p:ph idx="1"/>
          </p:nvPr>
        </p:nvSpPr>
        <p:spPr>
          <a:xfrm>
            <a:off x="301625" y="1524000"/>
            <a:ext cx="8662988" cy="6729413"/>
          </a:xfrm>
        </p:spPr>
        <p:txBody>
          <a:bodyPr/>
          <a:lstStyle/>
          <a:p>
            <a:pPr eaLnBrk="1" hangingPunct="1"/>
            <a:r>
              <a:rPr lang="cs-CZ" sz="1800" smtClean="0">
                <a:latin typeface="Garamond" pitchFamily="18" charset="0"/>
              </a:rPr>
              <a:t>V naší mateřské škole jsou k přípravě jídel používány denně převážně čerstvé a kvalitní suroviny. Pro zkvalitňování stravy se snažíme nepoužívat polotovary, nezdravé a nevhodné potraviny. Stravu si připravují naše kuchařky samy tak, aby byla pestrá a chutná.</a:t>
            </a:r>
            <a:endParaRPr lang="cs-CZ" sz="1800" smtClean="0">
              <a:latin typeface="Arial" charset="0"/>
            </a:endParaRPr>
          </a:p>
          <a:p>
            <a:pPr eaLnBrk="1" hangingPunct="1"/>
            <a:r>
              <a:rPr lang="cs-CZ" sz="1800" smtClean="0">
                <a:latin typeface="Garamond" pitchFamily="18" charset="0"/>
              </a:rPr>
              <a:t>Zlomem ve vývoji každého dítěte bývá vstup do mateřské školy. Právě proto dbáme na zásady zdravé výživy, při čemž nám napomáhá právě sledování a dodržování spotřebního koše.</a:t>
            </a:r>
          </a:p>
          <a:p>
            <a:pPr lvl="1" eaLnBrk="1" hangingPunct="1">
              <a:buFont typeface="Wingdings" pitchFamily="2" charset="2"/>
              <a:buNone/>
            </a:pPr>
            <a:endParaRPr lang="cs-CZ" sz="1800" smtClean="0">
              <a:latin typeface="Garamond" pitchFamily="18" charset="0"/>
            </a:endParaRP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3284538"/>
            <a:ext cx="8104188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Spotřební koš v mateřské škole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4338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600" smtClean="0">
                <a:latin typeface="Garamond" pitchFamily="18" charset="0"/>
              </a:rPr>
              <a:t>Sledování spotřebního koše vyplývá z vyhlášky </a:t>
            </a:r>
            <a:endParaRPr lang="cs-CZ" sz="260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 2" pitchFamily="18" charset="2"/>
              <a:buNone/>
            </a:pPr>
            <a:r>
              <a:rPr lang="cs-CZ" sz="2600" smtClean="0">
                <a:latin typeface="Arial" charset="0"/>
              </a:rPr>
              <a:t>   </a:t>
            </a:r>
            <a:r>
              <a:rPr lang="cs-CZ" sz="2600" smtClean="0">
                <a:latin typeface="Garamond" pitchFamily="18" charset="0"/>
              </a:rPr>
              <a:t>č.107/2005 Sb., o školním stravování, z přílohy č.1</a:t>
            </a:r>
            <a:r>
              <a:rPr lang="cs-CZ" sz="2600" smtClean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smtClean="0">
                <a:latin typeface="Garamond" pitchFamily="18" charset="0"/>
              </a:rPr>
              <a:t>Plnění jednotlivých potravin je určeno na jeden den a jednoho žáka</a:t>
            </a:r>
            <a:r>
              <a:rPr lang="cs-CZ" sz="2600" smtClean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smtClean="0">
                <a:latin typeface="Garamond" pitchFamily="18" charset="0"/>
              </a:rPr>
              <a:t>Sumář spotřeby se provádí jednou za měsíc</a:t>
            </a:r>
            <a:r>
              <a:rPr lang="cs-CZ" sz="2600" smtClean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smtClean="0">
                <a:latin typeface="Garamond" pitchFamily="18" charset="0"/>
              </a:rPr>
              <a:t>Spotřební koš kontroluje také hygienická služba a česká školní inspekce</a:t>
            </a:r>
            <a:r>
              <a:rPr lang="cs-CZ" sz="2600" smtClean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cs-CZ" sz="2600" smtClean="0">
                <a:latin typeface="Garamond" pitchFamily="18" charset="0"/>
              </a:rPr>
              <a:t>Průměrná spotřeba potravin je vypočtena ze základního sortimentu potravin tak, aby bylo zajištěno dosažení příslušných výživových norem</a:t>
            </a:r>
            <a:r>
              <a:rPr lang="cs-CZ" sz="2600" smtClean="0">
                <a:latin typeface="Arial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http://www.neninamtojedno.cz/images/zivotni-sty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3143250"/>
            <a:ext cx="4906963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Proč musíme plnit spotřební koš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36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800" smtClean="0">
                <a:latin typeface="Garamond" pitchFamily="18" charset="0"/>
              </a:rPr>
              <a:t>Hlavní činností školního stravování je především výchova </a:t>
            </a:r>
            <a:r>
              <a:rPr lang="cs-CZ" sz="2800" smtClean="0">
                <a:latin typeface="Arial" charset="0"/>
              </a:rPr>
              <a:t> </a:t>
            </a:r>
            <a:r>
              <a:rPr lang="cs-CZ" sz="2800" smtClean="0">
                <a:latin typeface="Garamond" pitchFamily="18" charset="0"/>
              </a:rPr>
              <a:t>dětí ke zdravému životnímu stylu.</a:t>
            </a:r>
          </a:p>
          <a:p>
            <a:pPr eaLnBrk="1" hangingPunct="1"/>
            <a:r>
              <a:rPr lang="cs-CZ" sz="2800" smtClean="0">
                <a:latin typeface="Garamond" pitchFamily="18" charset="0"/>
              </a:rPr>
              <a:t>Musíme děti naučit co je zdravé jíst, aby se tak stravovaly i v dalších letech a bránily se tak civilizačním chorobám.</a:t>
            </a:r>
          </a:p>
          <a:p>
            <a:pPr eaLnBrk="1" hangingPunct="1"/>
            <a:endParaRPr 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Podnadpis 4"/>
          <p:cNvSpPr>
            <a:spLocks noGrp="1"/>
          </p:cNvSpPr>
          <p:nvPr>
            <p:ph type="subTitle" idx="1"/>
          </p:nvPr>
        </p:nvSpPr>
        <p:spPr>
          <a:xfrm>
            <a:off x="1371600" y="357188"/>
            <a:ext cx="6400800" cy="3538537"/>
          </a:xfrm>
        </p:spPr>
        <p:txBody>
          <a:bodyPr/>
          <a:lstStyle/>
          <a:p>
            <a:pPr eaLnBrk="1" hangingPunct="1"/>
            <a:r>
              <a:rPr lang="cs-CZ" smtClean="0">
                <a:solidFill>
                  <a:srgbClr val="A9432B"/>
                </a:solidFill>
              </a:rPr>
              <a:t>SKUPINY POTRAVIN </a:t>
            </a:r>
          </a:p>
          <a:p>
            <a:pPr eaLnBrk="1" hangingPunct="1"/>
            <a:r>
              <a:rPr lang="cs-CZ" smtClean="0">
                <a:solidFill>
                  <a:srgbClr val="A9432B"/>
                </a:solidFill>
              </a:rPr>
              <a:t>SLEDOVANÉ VE </a:t>
            </a:r>
          </a:p>
          <a:p>
            <a:pPr eaLnBrk="1" hangingPunct="1"/>
            <a:r>
              <a:rPr lang="cs-CZ" smtClean="0">
                <a:solidFill>
                  <a:srgbClr val="A9432B"/>
                </a:solidFill>
              </a:rPr>
              <a:t>SPOTŘEBNÍM KOŠI</a:t>
            </a:r>
          </a:p>
        </p:txBody>
      </p:sp>
      <p:sp>
        <p:nvSpPr>
          <p:cNvPr id="16386" name="TextovéPole 5"/>
          <p:cNvSpPr txBox="1">
            <a:spLocks noChangeArrowheads="1"/>
          </p:cNvSpPr>
          <p:nvPr/>
        </p:nvSpPr>
        <p:spPr bwMode="auto">
          <a:xfrm>
            <a:off x="3286125" y="2786063"/>
            <a:ext cx="2571750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buFontTx/>
              <a:buAutoNum type="arabicPeriod"/>
            </a:pPr>
            <a:r>
              <a:rPr lang="cs-CZ" sz="2400">
                <a:latin typeface="Garamond" pitchFamily="18" charset="0"/>
              </a:rPr>
              <a:t>Maso</a:t>
            </a:r>
          </a:p>
          <a:p>
            <a:pPr marL="342900" indent="-342900">
              <a:buFontTx/>
              <a:buAutoNum type="arabicPeriod"/>
            </a:pPr>
            <a:r>
              <a:rPr lang="cs-CZ" sz="2400">
                <a:latin typeface="Garamond" pitchFamily="18" charset="0"/>
              </a:rPr>
              <a:t>Ryby</a:t>
            </a:r>
          </a:p>
          <a:p>
            <a:pPr marL="342900" indent="-342900">
              <a:buFontTx/>
              <a:buAutoNum type="arabicPeriod"/>
            </a:pPr>
            <a:r>
              <a:rPr lang="cs-CZ" sz="2400">
                <a:latin typeface="Garamond" pitchFamily="18" charset="0"/>
              </a:rPr>
              <a:t>Mléko</a:t>
            </a:r>
          </a:p>
          <a:p>
            <a:pPr marL="342900" indent="-342900">
              <a:buFontTx/>
              <a:buAutoNum type="arabicPeriod"/>
            </a:pPr>
            <a:r>
              <a:rPr lang="cs-CZ" sz="2400">
                <a:latin typeface="Garamond" pitchFamily="18" charset="0"/>
              </a:rPr>
              <a:t>Mlé</a:t>
            </a:r>
            <a:r>
              <a:rPr lang="cs-CZ"/>
              <a:t>č</a:t>
            </a:r>
            <a:r>
              <a:rPr lang="cs-CZ" sz="2400">
                <a:latin typeface="Garamond" pitchFamily="18" charset="0"/>
              </a:rPr>
              <a:t>né výrobky</a:t>
            </a:r>
          </a:p>
          <a:p>
            <a:pPr marL="342900" indent="-342900">
              <a:buFontTx/>
              <a:buAutoNum type="arabicPeriod"/>
            </a:pPr>
            <a:r>
              <a:rPr lang="cs-CZ" sz="2400">
                <a:latin typeface="Garamond" pitchFamily="18" charset="0"/>
              </a:rPr>
              <a:t>Zelenina a ovoce</a:t>
            </a:r>
          </a:p>
          <a:p>
            <a:pPr marL="342900" indent="-342900">
              <a:buFontTx/>
              <a:buAutoNum type="arabicPeriod"/>
            </a:pPr>
            <a:r>
              <a:rPr lang="cs-CZ" sz="2400">
                <a:latin typeface="Garamond" pitchFamily="18" charset="0"/>
              </a:rPr>
              <a:t>Tuky</a:t>
            </a:r>
          </a:p>
          <a:p>
            <a:pPr marL="342900" indent="-342900">
              <a:buFontTx/>
              <a:buAutoNum type="arabicPeriod"/>
            </a:pPr>
            <a:r>
              <a:rPr lang="cs-CZ" sz="2400">
                <a:latin typeface="Garamond" pitchFamily="18" charset="0"/>
              </a:rPr>
              <a:t>Cukry</a:t>
            </a:r>
          </a:p>
          <a:p>
            <a:pPr marL="342900" indent="-342900">
              <a:buFontTx/>
              <a:buAutoNum type="arabicPeriod"/>
            </a:pPr>
            <a:r>
              <a:rPr lang="cs-CZ" sz="2400">
                <a:latin typeface="Garamond" pitchFamily="18" charset="0"/>
              </a:rPr>
              <a:t>Brambory</a:t>
            </a:r>
          </a:p>
          <a:p>
            <a:pPr marL="342900" indent="-342900">
              <a:buFontTx/>
              <a:buAutoNum type="arabicPeriod"/>
            </a:pPr>
            <a:r>
              <a:rPr lang="cs-CZ" sz="2400">
                <a:latin typeface="Garamond" pitchFamily="18" charset="0"/>
              </a:rPr>
              <a:t>Lušt</a:t>
            </a:r>
            <a:r>
              <a:rPr lang="cs-CZ"/>
              <a:t>ě</a:t>
            </a:r>
            <a:r>
              <a:rPr lang="cs-CZ" sz="2400">
                <a:latin typeface="Garamond" pitchFamily="18" charset="0"/>
              </a:rPr>
              <a:t>niny</a:t>
            </a:r>
          </a:p>
          <a:p>
            <a:pPr marL="342900" indent="-342900">
              <a:buFontTx/>
              <a:buAutoNum type="arabicPeriod"/>
            </a:pPr>
            <a:endParaRPr lang="cs-CZ"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Obrázek 4" descr="maso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357313"/>
            <a:ext cx="8715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1.Maso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741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z="2400" smtClean="0">
                <a:latin typeface="Garamond" pitchFamily="18" charset="0"/>
              </a:rPr>
              <a:t>Maso obsahuje bílkoviny (čím je maso tučnější, tím méně bílkovin obsahuje), vodu, tuky, malý podíl sacharidů (glykogen), minerální látky (fosfor, draslík, vápník, hořčík, sodík, železo), vitamíny (B1, B2, PP, A).</a:t>
            </a:r>
          </a:p>
          <a:p>
            <a:pPr eaLnBrk="1" hangingPunct="1"/>
            <a:r>
              <a:rPr lang="cs-CZ" sz="2400" smtClean="0">
                <a:latin typeface="Garamond" pitchFamily="18" charset="0"/>
              </a:rPr>
              <a:t>Jako ostatní potraviny živočišného původu obsahuje maso cholesterol, jehož množství kolísá v závislosti na obsahu tuku.</a:t>
            </a:r>
          </a:p>
          <a:p>
            <a:pPr eaLnBrk="1" hangingPunct="1"/>
            <a:r>
              <a:rPr lang="cs-CZ" sz="2400" smtClean="0">
                <a:latin typeface="Garamond" pitchFamily="18" charset="0"/>
              </a:rPr>
              <a:t>Velmi oblíbené a vhodné pro svůj nízký obsah tuku je drůbeží maso.</a:t>
            </a:r>
          </a:p>
          <a:p>
            <a:pPr eaLnBrk="1" hangingPunct="1"/>
            <a:r>
              <a:rPr lang="cs-CZ" sz="2400" smtClean="0">
                <a:latin typeface="Garamond" pitchFamily="18" charset="0"/>
              </a:rPr>
              <a:t>Pro splnění spotřebního koše zařazujeme do jídelníčku v mateřské škole různé druhy masa včetně drůbežího 3- 4 x týdně.</a:t>
            </a:r>
          </a:p>
          <a:p>
            <a:pPr eaLnBrk="1" hangingPunct="1">
              <a:buFont typeface="Wingdings 2" pitchFamily="18" charset="2"/>
              <a:buNone/>
            </a:pPr>
            <a:endParaRPr lang="cs-CZ" sz="25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Obrázek 3" descr="fish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500188"/>
            <a:ext cx="8715375" cy="513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2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. Ryby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8435" name="Zástupný symbol pro obsah 2"/>
          <p:cNvSpPr>
            <a:spLocks noGrp="1"/>
          </p:cNvSpPr>
          <p:nvPr>
            <p:ph idx="1"/>
          </p:nvPr>
        </p:nvSpPr>
        <p:spPr>
          <a:xfrm>
            <a:off x="285750" y="1571625"/>
            <a:ext cx="8504238" cy="4572000"/>
          </a:xfrm>
        </p:spPr>
        <p:txBody>
          <a:bodyPr/>
          <a:lstStyle/>
          <a:p>
            <a:pPr eaLnBrk="1" hangingPunct="1"/>
            <a:r>
              <a:rPr lang="cs-CZ" sz="2400" smtClean="0">
                <a:latin typeface="Garamond" pitchFamily="18" charset="0"/>
              </a:rPr>
              <a:t>Ryby tvoří plnohodnotnou součást naší výživy. Jsou bohaté na bílkoviny, minerální látky</a:t>
            </a:r>
          </a:p>
          <a:p>
            <a:pPr eaLnBrk="1" hangingPunct="1"/>
            <a:r>
              <a:rPr lang="cs-CZ" sz="2400" smtClean="0">
                <a:latin typeface="Garamond" pitchFamily="18" charset="0"/>
              </a:rPr>
              <a:t>(fosfor, fluór, sodík, mořské ryby obsahují jód). Červené rybí maso obsahuje více minerálních látek než bílé. Jeho velkou výhodou je dobrá stravitelnost.</a:t>
            </a:r>
          </a:p>
          <a:p>
            <a:pPr eaLnBrk="1" hangingPunct="1"/>
            <a:r>
              <a:rPr lang="cs-CZ" sz="2400" smtClean="0">
                <a:latin typeface="Garamond" pitchFamily="18" charset="0"/>
              </a:rPr>
              <a:t>Pro splnění spotřebního koše zařazujeme rybí maso do jídelníčku </a:t>
            </a:r>
            <a:endParaRPr lang="cs-CZ" sz="2400" smtClean="0">
              <a:latin typeface="Arial" charset="0"/>
            </a:endParaRPr>
          </a:p>
          <a:p>
            <a:pPr eaLnBrk="1" hangingPunct="1">
              <a:buFont typeface="Wingdings 2" pitchFamily="18" charset="2"/>
              <a:buNone/>
            </a:pPr>
            <a:r>
              <a:rPr lang="cs-CZ" sz="2400" smtClean="0">
                <a:latin typeface="Arial" charset="0"/>
              </a:rPr>
              <a:t>    </a:t>
            </a:r>
            <a:r>
              <a:rPr lang="cs-CZ" sz="2400" smtClean="0">
                <a:latin typeface="Garamond" pitchFamily="18" charset="0"/>
              </a:rPr>
              <a:t>2 – 3 x v měsíci.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Obrázek 4" descr="m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571625"/>
            <a:ext cx="8215313" cy="462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3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.Mléko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45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sz="2400" smtClean="0">
                <a:latin typeface="Garamond" pitchFamily="18" charset="0"/>
              </a:rPr>
              <a:t>Mléko obsahuje důležité minerály (zejména vápník, fosfor, draslík a sodík) a vitamíny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>
                <a:latin typeface="Garamond" pitchFamily="18" charset="0"/>
              </a:rPr>
              <a:t>(hlavně vitamín D, B12, riboflavin a vitamin A).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>
                <a:latin typeface="Garamond" pitchFamily="18" charset="0"/>
              </a:rPr>
              <a:t>Obecně je vstřebatelnost vápníku z mléčných produktů lepší než u většiny jiných potravin, protože se zlepšuje přítomností vitamínu D a laktózy. Děti předškolního věku potřebují denně 800 mg vápníku. Kromě zmiňovaných prvků obsahuje také hořčík, zinek, selen a měď.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>
                <a:latin typeface="Garamond" pitchFamily="18" charset="0"/>
              </a:rPr>
              <a:t>Mléko zařazujeme v mateřské škole minimálně 1 x denně 1,5-2 dcl. Pro děti je mnohem oblíbenější ve formě ochuceného mléka – bílá káva, malcao, kakao, granko, kapučínek, mléčný čaj, nebo také ve formě kaší (bramborová, krupicová apod.) a pudinků.</a:t>
            </a:r>
          </a:p>
          <a:p>
            <a:pPr eaLnBrk="1" hangingPunct="1">
              <a:lnSpc>
                <a:spcPct val="80000"/>
              </a:lnSpc>
            </a:pPr>
            <a:r>
              <a:rPr lang="cs-CZ" sz="2400" smtClean="0">
                <a:latin typeface="Garamond" pitchFamily="18" charset="0"/>
              </a:rPr>
              <a:t>Samozřejmě dle spotřebního koše je nejlepší tekuté mléko.</a:t>
            </a:r>
          </a:p>
          <a:p>
            <a:pPr eaLnBrk="1" hangingPunct="1">
              <a:lnSpc>
                <a:spcPct val="80000"/>
              </a:lnSpc>
            </a:pPr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Obrázek 3" descr="mlv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0"/>
            <a:ext cx="8715375" cy="51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4.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 Mléčné výrobky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400" smtClean="0">
                <a:latin typeface="Garamond" pitchFamily="18" charset="0"/>
              </a:rPr>
              <a:t>Další důležitou složkou v jídelníčku předškolních dětí jsou mléčné výrobky, mezi které řadíme různé druhy sýrů, tvarohů, jogurtů a kysaných mléčných výrobků.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latin typeface="Garamond" pitchFamily="18" charset="0"/>
              </a:rPr>
              <a:t>Sýry obsahují hodně vápníku a fosforu, z vitamínů hlavně vitamín B, u tučných sýrů jsou kromě toho přítomny vitamín A a D.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latin typeface="Garamond" pitchFamily="18" charset="0"/>
              </a:rPr>
              <a:t>Tvaroh je velmi lehce stravitelný, používá se pro přípravu pomazánek, do těsta, jako náplň do pečiva.</a:t>
            </a:r>
          </a:p>
          <a:p>
            <a:pPr eaLnBrk="1" hangingPunct="1">
              <a:lnSpc>
                <a:spcPct val="90000"/>
              </a:lnSpc>
            </a:pPr>
            <a:r>
              <a:rPr lang="cs-CZ" sz="2400" smtClean="0">
                <a:latin typeface="Garamond" pitchFamily="18" charset="0"/>
              </a:rPr>
              <a:t>Pro zpestření stravy a plnění spotřebního koše zařazujeme do jídelníčku jogurty, šlehané tvarohy, různé druhy sýrových pomazánek minimálně 2- 3 x týdně.</a:t>
            </a:r>
          </a:p>
          <a:p>
            <a:pPr eaLnBrk="1" hangingPunct="1">
              <a:lnSpc>
                <a:spcPct val="90000"/>
              </a:lnSpc>
            </a:pPr>
            <a:endParaRPr lang="cs-CZ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Obrázek 3" descr="vaf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357313"/>
            <a:ext cx="8715375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4000" dirty="0" smtClean="0">
                <a:solidFill>
                  <a:schemeClr val="accent1">
                    <a:lumMod val="75000"/>
                  </a:schemeClr>
                </a:solidFill>
              </a:rPr>
              <a:t>5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. Zelenina a ovoce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301625" y="1527175"/>
            <a:ext cx="8504238" cy="5116513"/>
          </a:xfrm>
        </p:spPr>
        <p:txBody>
          <a:bodyPr/>
          <a:lstStyle/>
          <a:p>
            <a:pPr marL="273050" indent="-273050" eaLnBrk="1" hangingPunct="1">
              <a:buFont typeface="Wingdings 2" pitchFamily="18" charset="2"/>
              <a:buChar char=""/>
            </a:pPr>
            <a:r>
              <a:rPr lang="cs-CZ" sz="2000" smtClean="0">
                <a:latin typeface="Garamond" pitchFamily="18" charset="0"/>
              </a:rPr>
              <a:t>Zelenina má vysokou biologickou hodnotu a nízkou energetickou hodnotu.</a:t>
            </a:r>
          </a:p>
          <a:p>
            <a:pPr marL="273050" indent="-273050" eaLnBrk="1" hangingPunct="1">
              <a:buFont typeface="Wingdings 2" pitchFamily="18" charset="2"/>
              <a:buChar char=""/>
            </a:pPr>
            <a:r>
              <a:rPr lang="cs-CZ" sz="2000" smtClean="0">
                <a:latin typeface="Garamond" pitchFamily="18" charset="0"/>
              </a:rPr>
              <a:t>Vysoká biologická hodnota zeleniny je ovlivněna obsahem vitamínů (C, provitamín A, B 1,2,6, K). Dále obsahuje minerální látky ( draslík, fosfor, hořčík, železo, sodík, vápník, mangan), bílkoviny, sacharidy (škrob, vláknina, cukr), enzymy, barviva, kyseliny, třísloviny). Vysokou biologickou hodnotu má zelenina pouze v čerstvém a syrovém stavu.</a:t>
            </a:r>
          </a:p>
          <a:p>
            <a:pPr marL="273050" indent="-273050" eaLnBrk="1" hangingPunct="1">
              <a:buFont typeface="Wingdings 2" pitchFamily="18" charset="2"/>
              <a:buChar char=""/>
            </a:pPr>
            <a:r>
              <a:rPr lang="cs-CZ" sz="2000" smtClean="0">
                <a:latin typeface="Garamond" pitchFamily="18" charset="0"/>
              </a:rPr>
              <a:t>Ovoce má vysokou biologickou hodnotu a nižší energetickou hodnotu.</a:t>
            </a:r>
          </a:p>
          <a:p>
            <a:pPr marL="273050" indent="-273050" eaLnBrk="1" hangingPunct="1">
              <a:buFont typeface="Wingdings 2" pitchFamily="18" charset="2"/>
              <a:buChar char=""/>
            </a:pPr>
            <a:r>
              <a:rPr lang="cs-CZ" sz="2000" smtClean="0">
                <a:latin typeface="Garamond" pitchFamily="18" charset="0"/>
              </a:rPr>
              <a:t>Energetická hodnota ovoce je ovlivněna obsahem sacharidů a tuků. Nejlépe je konzumovat ovoce čerstvé. Obsahuje vitamíny (C, B1, B2, provitamín A), minerální látky (draslík, fosfor, vápník, hořčík, železo, sodík, mangan), sacharidy (glukózu, fruktózu, celulózu, pektiny), vodu, organické kyseliny.</a:t>
            </a:r>
          </a:p>
          <a:p>
            <a:pPr marL="273050" indent="-273050" eaLnBrk="1" hangingPunct="1">
              <a:buFont typeface="Wingdings 2" pitchFamily="18" charset="2"/>
              <a:buChar char=""/>
            </a:pPr>
            <a:r>
              <a:rPr lang="cs-CZ" sz="2000" smtClean="0">
                <a:latin typeface="Garamond" pitchFamily="18" charset="0"/>
              </a:rPr>
              <a:t>Děti v mateřské škole dostávají různé druhy ovoce a zeleniny během celého dne. Podáváme ji téměř ke každému jídlu, zdobíme pokrmy, talíře, nabízíme ovoce při každé příležitosti. Do jídelníčku zařazujeme také zeleninová jídla.</a:t>
            </a:r>
          </a:p>
          <a:p>
            <a:pPr marL="273050" indent="-273050" eaLnBrk="1" hangingPunct="1">
              <a:buFont typeface="Wingdings 2" pitchFamily="18" charset="2"/>
              <a:buChar char=""/>
            </a:pPr>
            <a:endParaRPr lang="cs-CZ" sz="21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216</TotalTime>
  <Words>1301</Words>
  <Application>Microsoft Office PowerPoint</Application>
  <PresentationFormat>Předvádění na obrazovce (4:3)</PresentationFormat>
  <Paragraphs>73</Paragraphs>
  <Slides>14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15" baseType="lpstr">
      <vt:lpstr>Motiv sady Office</vt:lpstr>
      <vt:lpstr>SPOTŘEBNÍ KOŠ</vt:lpstr>
      <vt:lpstr>Spotřební koš v mateřské škole</vt:lpstr>
      <vt:lpstr>Proč musíme plnit spotřební koš</vt:lpstr>
      <vt:lpstr>Snímek 4</vt:lpstr>
      <vt:lpstr>1.Maso</vt:lpstr>
      <vt:lpstr>2. Ryby</vt:lpstr>
      <vt:lpstr>3.Mléko</vt:lpstr>
      <vt:lpstr>4. Mléčné výrobky</vt:lpstr>
      <vt:lpstr>5. Zelenina a ovoce</vt:lpstr>
      <vt:lpstr>6.Tuky</vt:lpstr>
      <vt:lpstr>7.Cukry</vt:lpstr>
      <vt:lpstr>8.Brambory</vt:lpstr>
      <vt:lpstr>9.Luštěniny</vt:lpstr>
      <vt:lpstr>10.Zdravá strava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SPOTŘEBNÍ KOŠ</dc:title>
  <dc:creator>Kuba</dc:creator>
  <cp:lastModifiedBy>ucetnictvi</cp:lastModifiedBy>
  <cp:revision>33</cp:revision>
  <dcterms:created xsi:type="dcterms:W3CDTF">2013-02-24T07:49:44Z</dcterms:created>
  <dcterms:modified xsi:type="dcterms:W3CDTF">2015-04-23T09:03:23Z</dcterms:modified>
</cp:coreProperties>
</file>